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8"/>
  </p:notesMasterIdLst>
  <p:sldIdLst>
    <p:sldId id="256" r:id="rId2"/>
    <p:sldId id="270" r:id="rId3"/>
    <p:sldId id="257" r:id="rId4"/>
    <p:sldId id="258" r:id="rId5"/>
    <p:sldId id="259" r:id="rId6"/>
    <p:sldId id="274" r:id="rId7"/>
    <p:sldId id="27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7" r:id="rId17"/>
    <p:sldId id="275" r:id="rId18"/>
    <p:sldId id="284" r:id="rId19"/>
    <p:sldId id="268" r:id="rId20"/>
    <p:sldId id="269" r:id="rId21"/>
    <p:sldId id="283" r:id="rId22"/>
    <p:sldId id="290" r:id="rId23"/>
    <p:sldId id="271" r:id="rId24"/>
    <p:sldId id="279" r:id="rId25"/>
    <p:sldId id="288" r:id="rId26"/>
    <p:sldId id="291" r:id="rId27"/>
    <p:sldId id="303" r:id="rId28"/>
    <p:sldId id="292" r:id="rId29"/>
    <p:sldId id="294" r:id="rId30"/>
    <p:sldId id="289" r:id="rId31"/>
    <p:sldId id="295" r:id="rId32"/>
    <p:sldId id="296" r:id="rId33"/>
    <p:sldId id="297" r:id="rId34"/>
    <p:sldId id="298" r:id="rId35"/>
    <p:sldId id="300" r:id="rId36"/>
    <p:sldId id="302" r:id="rId37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47" y="54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1BAD9-584F-44B4-94CF-7B0106533CC0}" type="datetimeFigureOut">
              <a:rPr lang="es-GT" smtClean="0"/>
              <a:t>01/11/2017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79141-9DD4-48A0-8A9A-07CD49B11DD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9655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 smtClean="0">
                <a:solidFill>
                  <a:srgbClr val="FF0000"/>
                </a:solidFill>
              </a:rPr>
              <a:t>Realizar</a:t>
            </a:r>
            <a:r>
              <a:rPr lang="es-GT" baseline="0" dirty="0" smtClean="0">
                <a:solidFill>
                  <a:srgbClr val="FF0000"/>
                </a:solidFill>
              </a:rPr>
              <a:t> plegado. Gravedad, glaciares y viento. Erosión - </a:t>
            </a:r>
            <a:r>
              <a:rPr lang="es-GT" baseline="0" dirty="0" err="1" smtClean="0">
                <a:solidFill>
                  <a:srgbClr val="FF0000"/>
                </a:solidFill>
              </a:rPr>
              <a:t>Depositación</a:t>
            </a:r>
            <a:r>
              <a:rPr lang="es-GT" baseline="0" dirty="0" smtClean="0">
                <a:solidFill>
                  <a:srgbClr val="FF0000"/>
                </a:solidFill>
              </a:rPr>
              <a:t>. Escriba </a:t>
            </a:r>
            <a:r>
              <a:rPr lang="es-GT" baseline="0" dirty="0" err="1" smtClean="0">
                <a:solidFill>
                  <a:srgbClr val="FF0000"/>
                </a:solidFill>
              </a:rPr>
              <a:t>cúal</a:t>
            </a:r>
            <a:r>
              <a:rPr lang="es-GT" baseline="0" dirty="0" smtClean="0">
                <a:solidFill>
                  <a:srgbClr val="FF0000"/>
                </a:solidFill>
              </a:rPr>
              <a:t> fue el método más efectivo.</a:t>
            </a:r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79141-9DD4-48A0-8A9A-07CD49B11DD1}" type="slidenum">
              <a:rPr lang="es-GT" smtClean="0"/>
              <a:t>5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693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 smtClean="0"/>
              <a:t>DESPRENDIMIENTO.</a:t>
            </a:r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79141-9DD4-48A0-8A9A-07CD49B11DD1}" type="slidenum">
              <a:rPr lang="es-GT" smtClean="0"/>
              <a:t>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3483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 smtClean="0"/>
              <a:t>Por</a:t>
            </a:r>
            <a:r>
              <a:rPr lang="es-GT" baseline="0" dirty="0" smtClean="0"/>
              <a:t> corrimientos</a:t>
            </a:r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79141-9DD4-48A0-8A9A-07CD49B11DD1}" type="slidenum">
              <a:rPr lang="es-GT" smtClean="0"/>
              <a:t>10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86934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 smtClean="0"/>
              <a:t>Derrubios</a:t>
            </a:r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79141-9DD4-48A0-8A9A-07CD49B11DD1}" type="slidenum">
              <a:rPr lang="es-GT" smtClean="0"/>
              <a:t>11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62085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 smtClean="0"/>
              <a:t>Por lodo</a:t>
            </a:r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79141-9DD4-48A0-8A9A-07CD49B11DD1}" type="slidenum">
              <a:rPr lang="es-GT" smtClean="0"/>
              <a:t>12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8178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1FF8-EFBC-4312-981C-18DEB5C2C978}" type="datetimeFigureOut">
              <a:rPr lang="es-GT" smtClean="0"/>
              <a:t>01/11/2017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E09C-3EF5-4CA6-814E-50A9147C73B9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1FF8-EFBC-4312-981C-18DEB5C2C978}" type="datetimeFigureOut">
              <a:rPr lang="es-GT" smtClean="0"/>
              <a:t>01/11/2017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E09C-3EF5-4CA6-814E-50A9147C73B9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1FF8-EFBC-4312-981C-18DEB5C2C978}" type="datetimeFigureOut">
              <a:rPr lang="es-GT" smtClean="0"/>
              <a:t>01/11/2017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E09C-3EF5-4CA6-814E-50A9147C73B9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1FF8-EFBC-4312-981C-18DEB5C2C978}" type="datetimeFigureOut">
              <a:rPr lang="es-GT" smtClean="0"/>
              <a:t>01/11/2017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E09C-3EF5-4CA6-814E-50A9147C73B9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1FF8-EFBC-4312-981C-18DEB5C2C978}" type="datetimeFigureOut">
              <a:rPr lang="es-GT" smtClean="0"/>
              <a:t>01/11/2017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E09C-3EF5-4CA6-814E-50A9147C73B9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1FF8-EFBC-4312-981C-18DEB5C2C978}" type="datetimeFigureOut">
              <a:rPr lang="es-GT" smtClean="0"/>
              <a:t>01/11/2017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E09C-3EF5-4CA6-814E-50A9147C73B9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1FF8-EFBC-4312-981C-18DEB5C2C978}" type="datetimeFigureOut">
              <a:rPr lang="es-GT" smtClean="0"/>
              <a:t>01/11/2017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E09C-3EF5-4CA6-814E-50A9147C73B9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1FF8-EFBC-4312-981C-18DEB5C2C978}" type="datetimeFigureOut">
              <a:rPr lang="es-GT" smtClean="0"/>
              <a:t>01/11/2017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E09C-3EF5-4CA6-814E-50A9147C73B9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1FF8-EFBC-4312-981C-18DEB5C2C978}" type="datetimeFigureOut">
              <a:rPr lang="es-GT" smtClean="0"/>
              <a:t>01/11/2017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E09C-3EF5-4CA6-814E-50A9147C73B9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1FF8-EFBC-4312-981C-18DEB5C2C978}" type="datetimeFigureOut">
              <a:rPr lang="es-GT" smtClean="0"/>
              <a:t>01/11/2017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E09C-3EF5-4CA6-814E-50A9147C73B9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1FF8-EFBC-4312-981C-18DEB5C2C978}" type="datetimeFigureOut">
              <a:rPr lang="es-GT" smtClean="0"/>
              <a:t>01/11/2017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E09C-3EF5-4CA6-814E-50A9147C73B9}" type="slidenum">
              <a:rPr lang="es-GT" smtClean="0"/>
              <a:t>‹Nº›</a:t>
            </a:fld>
            <a:endParaRPr lang="es-GT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1FF8-EFBC-4312-981C-18DEB5C2C978}" type="datetimeFigureOut">
              <a:rPr lang="es-GT" smtClean="0"/>
              <a:t>01/11/2017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FE09C-3EF5-4CA6-814E-50A9147C73B9}" type="slidenum">
              <a:rPr lang="es-GT" smtClean="0"/>
              <a:t>‹Nº›</a:t>
            </a:fld>
            <a:endParaRPr lang="es-GT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117180" cy="1470025"/>
          </a:xfrm>
        </p:spPr>
        <p:txBody>
          <a:bodyPr/>
          <a:lstStyle/>
          <a:p>
            <a:pPr algn="ctr"/>
            <a:r>
              <a:rPr lang="es-GT" dirty="0" smtClean="0">
                <a:solidFill>
                  <a:srgbClr val="00B050"/>
                </a:solidFill>
                <a:latin typeface="AR CENA" panose="02000000000000000000" pitchFamily="2" charset="0"/>
              </a:rPr>
              <a:t>FUERZAS EROSIVAS</a:t>
            </a:r>
            <a:endParaRPr lang="es-GT" dirty="0">
              <a:solidFill>
                <a:srgbClr val="00B050"/>
              </a:solidFill>
              <a:latin typeface="AR CENA" panose="02000000000000000000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7117180" cy="861420"/>
          </a:xfrm>
        </p:spPr>
        <p:txBody>
          <a:bodyPr>
            <a:normAutofit/>
          </a:bodyPr>
          <a:lstStyle/>
          <a:p>
            <a:r>
              <a:rPr lang="es-GT" sz="2800" dirty="0" smtClean="0">
                <a:solidFill>
                  <a:srgbClr val="00B050"/>
                </a:solidFill>
                <a:latin typeface="AR CENA" panose="02000000000000000000" pitchFamily="2" charset="0"/>
              </a:rPr>
              <a:t>EROSIÓN por Gravedad, los glaciares y el viento.</a:t>
            </a:r>
            <a:endParaRPr lang="es-GT" sz="2800" dirty="0">
              <a:solidFill>
                <a:srgbClr val="00B050"/>
              </a:solidFill>
              <a:latin typeface="AR CENA" panose="02000000000000000000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067944" y="579163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GT" sz="2800" dirty="0" smtClean="0">
                <a:solidFill>
                  <a:srgbClr val="92D050"/>
                </a:solidFill>
                <a:latin typeface="AR CENA" panose="02000000000000000000" pitchFamily="2" charset="0"/>
              </a:rPr>
              <a:t>PEM. Vilma Noemí Melgar Carrera</a:t>
            </a:r>
            <a:endParaRPr lang="es-GT" sz="2800" dirty="0">
              <a:solidFill>
                <a:srgbClr val="92D050"/>
              </a:solidFill>
              <a:latin typeface="AR CENA" panose="02000000000000000000" pitchFamily="2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68883"/>
            <a:ext cx="4722955" cy="2676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426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4400" dirty="0" smtClean="0">
                <a:latin typeface="AR CENA" panose="02000000000000000000" pitchFamily="2" charset="0"/>
              </a:rPr>
              <a:t>Corrimientos</a:t>
            </a:r>
            <a:endParaRPr lang="es-GT" sz="44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95214"/>
            <a:ext cx="5266135" cy="3350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CuadroTexto"/>
          <p:cNvSpPr txBox="1"/>
          <p:nvPr/>
        </p:nvSpPr>
        <p:spPr>
          <a:xfrm>
            <a:off x="683568" y="1700808"/>
            <a:ext cx="23042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800" dirty="0" smtClean="0">
                <a:latin typeface="AR CENA" panose="02000000000000000000" pitchFamily="2" charset="0"/>
              </a:rPr>
              <a:t>Ocurre cuando los sedimentos se mueven lentamente hacia abajo. Es común en áreas que se congelan y se descongelan.</a:t>
            </a:r>
            <a:endParaRPr lang="es-GT" sz="28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7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4800" dirty="0" smtClean="0">
                <a:latin typeface="AR CENA" panose="02000000000000000000" pitchFamily="2" charset="0"/>
              </a:rPr>
              <a:t>Derrubios</a:t>
            </a:r>
            <a:endParaRPr lang="es-GT" sz="4800" dirty="0">
              <a:latin typeface="AR CENA" panose="020000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2060848"/>
            <a:ext cx="5435513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CuadroTexto"/>
          <p:cNvSpPr txBox="1"/>
          <p:nvPr/>
        </p:nvSpPr>
        <p:spPr>
          <a:xfrm>
            <a:off x="971601" y="1844824"/>
            <a:ext cx="2016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400" dirty="0" smtClean="0">
                <a:latin typeface="AR CENA" panose="02000000000000000000" pitchFamily="2" charset="0"/>
              </a:rPr>
              <a:t>Ocurren cuando los bloques de roca se desprenden de la pendiente y caen. Cuando caen chocan con otra rocas y las aflojan.</a:t>
            </a:r>
            <a:endParaRPr lang="es-GT" sz="24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57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4800" dirty="0" smtClean="0">
                <a:latin typeface="AR CENA" panose="02000000000000000000" pitchFamily="2" charset="0"/>
              </a:rPr>
              <a:t>Corrientes de lodo</a:t>
            </a:r>
            <a:endParaRPr lang="es-GT" sz="48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5520614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CuadroTexto"/>
          <p:cNvSpPr txBox="1"/>
          <p:nvPr/>
        </p:nvSpPr>
        <p:spPr>
          <a:xfrm>
            <a:off x="683568" y="1916832"/>
            <a:ext cx="2016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dirty="0" smtClean="0">
                <a:latin typeface="AR CENA" panose="02000000000000000000" pitchFamily="2" charset="0"/>
              </a:rPr>
              <a:t>Ocurren con frecuencia en lugares con capas gruesas de sedimentos sueltos. Puede ser una mezcla sedimento, agua, vegetación joven. </a:t>
            </a:r>
            <a:endParaRPr lang="es-GT" sz="24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3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4400" dirty="0" smtClean="0">
                <a:latin typeface="AR CENA" panose="02000000000000000000" pitchFamily="2" charset="0"/>
              </a:rPr>
              <a:t>Consecuencias… </a:t>
            </a:r>
            <a:endParaRPr lang="es-GT" sz="4400" dirty="0">
              <a:latin typeface="AR CENA" panose="02000000000000000000" pitchFamily="2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80728"/>
            <a:ext cx="3392001" cy="4032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72669"/>
            <a:ext cx="3744416" cy="2427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3888432" cy="2598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828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4400" dirty="0" smtClean="0">
                <a:latin typeface="AR CENA" panose="02000000000000000000" pitchFamily="2" charset="0"/>
              </a:rPr>
              <a:t>Soluciones…</a:t>
            </a:r>
            <a:endParaRPr lang="es-GT" sz="4400" dirty="0">
              <a:latin typeface="AR CENA" panose="020000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724637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3318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1296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48680"/>
            <a:ext cx="8628680" cy="5760640"/>
          </a:xfrm>
        </p:spPr>
      </p:pic>
    </p:spTree>
    <p:extLst>
      <p:ext uri="{BB962C8B-B14F-4D97-AF65-F5344CB8AC3E}">
        <p14:creationId xmlns:p14="http://schemas.microsoft.com/office/powerpoint/2010/main" val="29715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4400" dirty="0" smtClean="0">
                <a:latin typeface="AR CENA" panose="02000000000000000000" pitchFamily="2" charset="0"/>
              </a:rPr>
              <a:t>Últimas noticias en Guatemala</a:t>
            </a:r>
            <a:endParaRPr lang="es-GT" sz="4400" dirty="0">
              <a:latin typeface="AR CENA" panose="020000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0"/>
            <a:ext cx="465870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4769621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521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852404" cy="2379893"/>
          </a:xfrm>
        </p:spPr>
        <p:txBody>
          <a:bodyPr/>
          <a:lstStyle/>
          <a:p>
            <a:pPr algn="ctr"/>
            <a:r>
              <a:rPr lang="es-GT" sz="8800" dirty="0" smtClean="0">
                <a:latin typeface="AR CENA" panose="02000000000000000000" pitchFamily="2" charset="0"/>
              </a:rPr>
              <a:t>D E R </a:t>
            </a:r>
            <a:r>
              <a:rPr lang="es-GT" sz="8800" dirty="0" err="1" smtClean="0">
                <a:latin typeface="AR CENA" panose="02000000000000000000" pitchFamily="2" charset="0"/>
              </a:rPr>
              <a:t>R</a:t>
            </a:r>
            <a:r>
              <a:rPr lang="es-GT" sz="8800" dirty="0" smtClean="0">
                <a:latin typeface="AR CENA" panose="02000000000000000000" pitchFamily="2" charset="0"/>
              </a:rPr>
              <a:t> U M B E S E N </a:t>
            </a:r>
            <a:br>
              <a:rPr lang="es-GT" sz="8800" dirty="0" smtClean="0">
                <a:latin typeface="AR CENA" panose="02000000000000000000" pitchFamily="2" charset="0"/>
              </a:rPr>
            </a:br>
            <a:r>
              <a:rPr lang="es-GT" sz="8800" dirty="0" smtClean="0">
                <a:latin typeface="AR CENA" panose="02000000000000000000" pitchFamily="2" charset="0"/>
              </a:rPr>
              <a:t>G U A T E M A L A</a:t>
            </a:r>
            <a:endParaRPr lang="es-GT" sz="88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4400" dirty="0" smtClean="0">
                <a:latin typeface="AR CENA" panose="02000000000000000000" pitchFamily="2" charset="0"/>
              </a:rPr>
              <a:t>Erosión por Glaciares</a:t>
            </a:r>
            <a:endParaRPr lang="es-GT" sz="4400" dirty="0">
              <a:latin typeface="AR CENA" panose="020000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056784" cy="4686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497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4400" dirty="0" smtClean="0">
                <a:latin typeface="AR CENA" panose="02000000000000000000" pitchFamily="2" charset="0"/>
              </a:rPr>
              <a:t>Erosión por gravedad</a:t>
            </a:r>
            <a:endParaRPr lang="es-GT" sz="4400" dirty="0">
              <a:latin typeface="AR CENA" panose="020000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984776" cy="4802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99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908720"/>
            <a:ext cx="7125113" cy="924475"/>
          </a:xfrm>
        </p:spPr>
        <p:txBody>
          <a:bodyPr/>
          <a:lstStyle/>
          <a:p>
            <a:r>
              <a:rPr lang="es-GT" sz="4400" dirty="0" smtClean="0">
                <a:latin typeface="AR CENA" panose="02000000000000000000" pitchFamily="2" charset="0"/>
              </a:rPr>
              <a:t>OBJETIVOS</a:t>
            </a:r>
            <a:endParaRPr lang="es-GT" sz="4400" dirty="0">
              <a:latin typeface="AR CENA" panose="020000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GT" sz="2800" dirty="0" smtClean="0">
                <a:latin typeface="AR CENA" panose="02000000000000000000" pitchFamily="2" charset="0"/>
              </a:rPr>
              <a:t>Explicar cómo se mueven los glaciares.</a:t>
            </a:r>
          </a:p>
          <a:p>
            <a:r>
              <a:rPr lang="es-GT" sz="2800" dirty="0" smtClean="0">
                <a:latin typeface="AR CENA" panose="02000000000000000000" pitchFamily="2" charset="0"/>
              </a:rPr>
              <a:t>Describir las pruebas por erosión y </a:t>
            </a:r>
            <a:r>
              <a:rPr lang="es-GT" sz="2800" dirty="0" err="1" smtClean="0">
                <a:latin typeface="AR CENA" panose="02000000000000000000" pitchFamily="2" charset="0"/>
              </a:rPr>
              <a:t>depositación</a:t>
            </a:r>
            <a:r>
              <a:rPr lang="es-GT" sz="2800" dirty="0" smtClean="0">
                <a:latin typeface="AR CENA" panose="02000000000000000000" pitchFamily="2" charset="0"/>
              </a:rPr>
              <a:t> causadas por glaciares.</a:t>
            </a:r>
          </a:p>
          <a:p>
            <a:r>
              <a:rPr lang="es-GT" sz="2800" dirty="0" smtClean="0">
                <a:latin typeface="AR CENA" panose="02000000000000000000" pitchFamily="2" charset="0"/>
              </a:rPr>
              <a:t>Comparar y contrastar la </a:t>
            </a:r>
            <a:r>
              <a:rPr lang="es-GT" sz="2800" dirty="0" err="1" smtClean="0">
                <a:latin typeface="AR CENA" panose="02000000000000000000" pitchFamily="2" charset="0"/>
              </a:rPr>
              <a:t>depositación</a:t>
            </a:r>
            <a:r>
              <a:rPr lang="es-GT" sz="2800" dirty="0" smtClean="0">
                <a:latin typeface="AR CENA" panose="02000000000000000000" pitchFamily="2" charset="0"/>
              </a:rPr>
              <a:t> glaciar y los derrubios.</a:t>
            </a:r>
            <a:endParaRPr lang="es-GT" sz="28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2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5113" cy="924475"/>
          </a:xfrm>
        </p:spPr>
        <p:txBody>
          <a:bodyPr/>
          <a:lstStyle/>
          <a:p>
            <a:r>
              <a:rPr lang="es-GT" sz="4000" dirty="0" smtClean="0">
                <a:latin typeface="AR CENA" panose="02000000000000000000" pitchFamily="2" charset="0"/>
              </a:rPr>
              <a:t>Zona de glaciares continentales</a:t>
            </a:r>
            <a:endParaRPr lang="es-GT" sz="4000" dirty="0">
              <a:latin typeface="AR CENA" panose="02000000000000000000" pitchFamily="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9552" y="1340768"/>
            <a:ext cx="3672408" cy="4752528"/>
          </a:xfrm>
        </p:spPr>
        <p:txBody>
          <a:bodyPr>
            <a:noAutofit/>
          </a:bodyPr>
          <a:lstStyle/>
          <a:p>
            <a:r>
              <a:rPr lang="es-GT" sz="2000" dirty="0" smtClean="0">
                <a:solidFill>
                  <a:srgbClr val="FFFF00"/>
                </a:solidFill>
                <a:latin typeface="AR CENA" panose="02000000000000000000" pitchFamily="2" charset="0"/>
              </a:rPr>
              <a:t>Ablación.</a:t>
            </a:r>
            <a:r>
              <a:rPr lang="es-GT" sz="2000" dirty="0" smtClean="0">
                <a:latin typeface="AR CENA" panose="02000000000000000000" pitchFamily="2" charset="0"/>
              </a:rPr>
              <a:t> Proceso que ocurre cuando un glaciar recoge partículas rocosas sueltas.</a:t>
            </a:r>
          </a:p>
          <a:p>
            <a:r>
              <a:rPr lang="es-GT" sz="2000" dirty="0" smtClean="0">
                <a:solidFill>
                  <a:srgbClr val="FFFF00"/>
                </a:solidFill>
                <a:latin typeface="AR CENA" panose="02000000000000000000" pitchFamily="2" charset="0"/>
              </a:rPr>
              <a:t>Depósitos de morenas.</a:t>
            </a:r>
            <a:r>
              <a:rPr lang="es-GT" sz="2000" dirty="0" smtClean="0">
                <a:latin typeface="AR CENA" panose="02000000000000000000" pitchFamily="2" charset="0"/>
              </a:rPr>
              <a:t> Montículos de materiales depositados al final de los glaciares.</a:t>
            </a:r>
          </a:p>
          <a:p>
            <a:r>
              <a:rPr lang="es-GT" sz="2000" dirty="0" smtClean="0">
                <a:solidFill>
                  <a:srgbClr val="FFFF00"/>
                </a:solidFill>
                <a:latin typeface="AR CENA" panose="02000000000000000000" pitchFamily="2" charset="0"/>
              </a:rPr>
              <a:t>Depósitos derrubiados.</a:t>
            </a:r>
            <a:r>
              <a:rPr lang="es-GT" sz="2000" dirty="0" smtClean="0">
                <a:latin typeface="AR CENA" panose="02000000000000000000" pitchFamily="2" charset="0"/>
              </a:rPr>
              <a:t> Depósitos de aguanieve y sedimentos, los más pesados se depositan primero.</a:t>
            </a:r>
          </a:p>
          <a:p>
            <a:r>
              <a:rPr lang="es-GT" sz="2000" dirty="0" err="1" smtClean="0">
                <a:solidFill>
                  <a:srgbClr val="FFFF00"/>
                </a:solidFill>
                <a:latin typeface="AR CENA" panose="02000000000000000000" pitchFamily="2" charset="0"/>
              </a:rPr>
              <a:t>Éskeres</a:t>
            </a:r>
            <a:r>
              <a:rPr lang="es-GT" sz="2000" dirty="0" smtClean="0">
                <a:solidFill>
                  <a:srgbClr val="FFFF00"/>
                </a:solidFill>
                <a:latin typeface="AR CENA" panose="02000000000000000000" pitchFamily="2" charset="0"/>
              </a:rPr>
              <a:t>.</a:t>
            </a:r>
            <a:r>
              <a:rPr lang="es-GT" sz="2000" dirty="0" smtClean="0">
                <a:latin typeface="AR CENA" panose="02000000000000000000" pitchFamily="2" charset="0"/>
              </a:rPr>
              <a:t> Depósitos glaciares formados por aguanieve, arena y grava. Regularmente quedan en el centro del glaciares.</a:t>
            </a:r>
            <a:endParaRPr lang="es-GT" sz="2000" dirty="0">
              <a:latin typeface="AR CENA" panose="02000000000000000000" pitchFamily="2" charset="0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4824"/>
            <a:ext cx="437420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153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sz="4400" dirty="0" smtClean="0">
                <a:latin typeface="AR CENA" panose="02000000000000000000" pitchFamily="2" charset="0"/>
              </a:rPr>
              <a:t>Tipos de glaciares</a:t>
            </a:r>
            <a:endParaRPr lang="es-GT" sz="4400" dirty="0">
              <a:latin typeface="AR CENA" panose="02000000000000000000" pitchFamily="2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GT" sz="4400" dirty="0" smtClean="0">
                <a:latin typeface="AR CENA" panose="02000000000000000000" pitchFamily="2" charset="0"/>
              </a:rPr>
              <a:t>Continentales</a:t>
            </a:r>
            <a:endParaRPr lang="es-GT" sz="4400" dirty="0">
              <a:latin typeface="AR CENA" panose="02000000000000000000" pitchFamily="2" charset="0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92896"/>
            <a:ext cx="340237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GT" sz="4400" dirty="0" smtClean="0">
                <a:latin typeface="AR CENA" panose="02000000000000000000" pitchFamily="2" charset="0"/>
              </a:rPr>
              <a:t>Valles</a:t>
            </a:r>
            <a:endParaRPr lang="es-GT" sz="4400" dirty="0">
              <a:latin typeface="AR CENA" panose="02000000000000000000" pitchFamily="2" charset="0"/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2564904"/>
            <a:ext cx="3258547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273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>
                <a:latin typeface="AR CENA" panose="02000000000000000000" pitchFamily="2" charset="0"/>
              </a:rPr>
              <a:t>ACTIVIDAD PRÁCTICA…3</a:t>
            </a:r>
            <a:endParaRPr lang="es-GT" dirty="0">
              <a:latin typeface="AR CENA" panose="020000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56793"/>
            <a:ext cx="8136903" cy="46085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GT" sz="6600" dirty="0" smtClean="0">
                <a:latin typeface="AR CENA" panose="02000000000000000000" pitchFamily="2" charset="0"/>
              </a:rPr>
              <a:t>¿Cómo se rompe un glaciar?</a:t>
            </a:r>
            <a:endParaRPr lang="es-GT" sz="6600" dirty="0"/>
          </a:p>
        </p:txBody>
      </p:sp>
    </p:spTree>
    <p:extLst>
      <p:ext uri="{BB962C8B-B14F-4D97-AF65-F5344CB8AC3E}">
        <p14:creationId xmlns:p14="http://schemas.microsoft.com/office/powerpoint/2010/main" val="228479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6077" y="885094"/>
            <a:ext cx="7125112" cy="5238110"/>
          </a:xfrm>
        </p:spPr>
        <p:txBody>
          <a:bodyPr>
            <a:normAutofit fontScale="92500"/>
          </a:bodyPr>
          <a:lstStyle/>
          <a:p>
            <a:pPr algn="just">
              <a:buAutoNum type="arabicPeriod"/>
            </a:pPr>
            <a:r>
              <a:rPr lang="es-GT" sz="3200" dirty="0" smtClean="0">
                <a:solidFill>
                  <a:srgbClr val="FFFF00"/>
                </a:solidFill>
                <a:latin typeface="AR CENA" panose="02000000000000000000" pitchFamily="2" charset="0"/>
              </a:rPr>
              <a:t>CONSTRUIR.</a:t>
            </a:r>
            <a:r>
              <a:rPr lang="es-GT" sz="3200" dirty="0" smtClean="0">
                <a:latin typeface="AR CENA" panose="02000000000000000000" pitchFamily="2" charset="0"/>
              </a:rPr>
              <a:t> </a:t>
            </a:r>
            <a:r>
              <a:rPr lang="es-GT" sz="3200" dirty="0">
                <a:latin typeface="AR CENA" panose="02000000000000000000" pitchFamily="2" charset="0"/>
              </a:rPr>
              <a:t>A</a:t>
            </a:r>
            <a:r>
              <a:rPr lang="es-GT" sz="3200" dirty="0" smtClean="0">
                <a:latin typeface="AR CENA" panose="02000000000000000000" pitchFamily="2" charset="0"/>
              </a:rPr>
              <a:t>pilar los trozos de madera como si fueran ladrillos de una pared.</a:t>
            </a:r>
          </a:p>
          <a:p>
            <a:pPr algn="just">
              <a:buAutoNum type="arabicPeriod"/>
            </a:pPr>
            <a:r>
              <a:rPr lang="es-GT" sz="3200" dirty="0" smtClean="0">
                <a:latin typeface="AR CENA" panose="02000000000000000000" pitchFamily="2" charset="0"/>
              </a:rPr>
              <a:t>Colocar la primera fila con cuidado y la segunda debe iniciar en la mitad del bloque de la primera fila. Las siguiente fila igual que la primera.</a:t>
            </a:r>
          </a:p>
          <a:p>
            <a:pPr algn="just">
              <a:buAutoNum type="arabicPeriod"/>
            </a:pPr>
            <a:r>
              <a:rPr lang="es-GT" sz="3200" dirty="0" smtClean="0">
                <a:latin typeface="AR CENA" panose="02000000000000000000" pitchFamily="2" charset="0"/>
              </a:rPr>
              <a:t>Utilizar cómo mínimo en la base 7 trozos. Colocar encima de 7-8 filas o más de altura.</a:t>
            </a:r>
          </a:p>
          <a:p>
            <a:pPr algn="just">
              <a:buAutoNum type="arabicPeriod"/>
            </a:pPr>
            <a:r>
              <a:rPr lang="es-GT" sz="3200" dirty="0" smtClean="0">
                <a:solidFill>
                  <a:srgbClr val="FFFF00"/>
                </a:solidFill>
                <a:latin typeface="AR CENA" panose="02000000000000000000" pitchFamily="2" charset="0"/>
              </a:rPr>
              <a:t>DESCARTAR. </a:t>
            </a:r>
            <a:r>
              <a:rPr lang="es-GT" sz="3200" dirty="0" smtClean="0">
                <a:latin typeface="AR CENA" panose="02000000000000000000" pitchFamily="2" charset="0"/>
              </a:rPr>
              <a:t>Verificar lo que sucede al ir eliminando de la base trozo por trozo. Anote en  que número de trozo con el que la base cede. </a:t>
            </a:r>
            <a:endParaRPr lang="es-GT" sz="32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3717032"/>
            <a:ext cx="7272808" cy="1470025"/>
          </a:xfrm>
        </p:spPr>
        <p:txBody>
          <a:bodyPr/>
          <a:lstStyle/>
          <a:p>
            <a:pPr algn="ctr"/>
            <a:r>
              <a:rPr lang="es-GT" sz="7200" dirty="0" smtClean="0">
                <a:latin typeface="AR CENA" panose="02000000000000000000" pitchFamily="2" charset="0"/>
              </a:rPr>
              <a:t>I M P O R T A N C I A D E    L O S </a:t>
            </a:r>
            <a:br>
              <a:rPr lang="es-GT" sz="7200" dirty="0" smtClean="0">
                <a:latin typeface="AR CENA" panose="02000000000000000000" pitchFamily="2" charset="0"/>
              </a:rPr>
            </a:br>
            <a:r>
              <a:rPr lang="es-GT" sz="7200" dirty="0" smtClean="0">
                <a:latin typeface="AR CENA" panose="02000000000000000000" pitchFamily="2" charset="0"/>
              </a:rPr>
              <a:t> G L A C I A R E S</a:t>
            </a:r>
            <a:endParaRPr lang="es-GT" sz="72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0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sz="4400" dirty="0" smtClean="0">
                <a:latin typeface="AR CENA" panose="02000000000000000000" pitchFamily="2" charset="0"/>
              </a:rPr>
              <a:t>Glaciares en retroceso</a:t>
            </a:r>
            <a:endParaRPr lang="es-GT" sz="4400" dirty="0">
              <a:latin typeface="AR CENA" panose="020000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5040560" cy="48245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500"/>
              </a:spcAft>
            </a:pPr>
            <a:r>
              <a:rPr lang="es-GT" sz="2200" dirty="0">
                <a:latin typeface="AR CENA" panose="02000000000000000000" pitchFamily="2" charset="0"/>
              </a:rPr>
              <a:t>La masa del glaciar cambia continuamente </a:t>
            </a:r>
            <a:r>
              <a:rPr lang="es-GT" sz="2200" dirty="0" smtClean="0">
                <a:latin typeface="AR CENA" panose="02000000000000000000" pitchFamily="2" charset="0"/>
              </a:rPr>
              <a:t>con</a:t>
            </a:r>
          </a:p>
          <a:p>
            <a:pPr marL="0" indent="0" algn="just">
              <a:spcBef>
                <a:spcPts val="0"/>
              </a:spcBef>
              <a:spcAft>
                <a:spcPts val="500"/>
              </a:spcAft>
              <a:buNone/>
            </a:pPr>
            <a:r>
              <a:rPr lang="es-GT" sz="2200" dirty="0" smtClean="0">
                <a:latin typeface="AR CENA" panose="02000000000000000000" pitchFamily="2" charset="0"/>
              </a:rPr>
              <a:t>     variaciones </a:t>
            </a:r>
            <a:r>
              <a:rPr lang="es-GT" sz="2200" dirty="0">
                <a:latin typeface="AR CENA" panose="02000000000000000000" pitchFamily="2" charset="0"/>
              </a:rPr>
              <a:t>del clima, estaciones, así </a:t>
            </a:r>
            <a:r>
              <a:rPr lang="es-GT" sz="2200" dirty="0" smtClean="0">
                <a:latin typeface="AR CENA" panose="02000000000000000000" pitchFamily="2" charset="0"/>
              </a:rPr>
              <a:t>como</a:t>
            </a:r>
          </a:p>
          <a:p>
            <a:pPr marL="0" indent="0" algn="just">
              <a:spcBef>
                <a:spcPts val="0"/>
              </a:spcBef>
              <a:spcAft>
                <a:spcPts val="500"/>
              </a:spcAft>
              <a:buNone/>
            </a:pPr>
            <a:r>
              <a:rPr lang="es-GT" sz="2200" dirty="0">
                <a:latin typeface="AR CENA" panose="02000000000000000000" pitchFamily="2" charset="0"/>
              </a:rPr>
              <a:t> </a:t>
            </a:r>
            <a:r>
              <a:rPr lang="es-GT" sz="2200" dirty="0" smtClean="0">
                <a:latin typeface="AR CENA" panose="02000000000000000000" pitchFamily="2" charset="0"/>
              </a:rPr>
              <a:t>    con respecto </a:t>
            </a:r>
            <a:r>
              <a:rPr lang="es-GT" sz="2200" dirty="0">
                <a:latin typeface="AR CENA" panose="02000000000000000000" pitchFamily="2" charset="0"/>
              </a:rPr>
              <a:t>a periodos más largos </a:t>
            </a:r>
            <a:r>
              <a:rPr lang="es-GT" sz="2200" dirty="0" smtClean="0">
                <a:latin typeface="AR CENA" panose="02000000000000000000" pitchFamily="2" charset="0"/>
              </a:rPr>
              <a:t>como</a:t>
            </a:r>
          </a:p>
          <a:p>
            <a:pPr marL="0" indent="0" algn="just">
              <a:spcBef>
                <a:spcPts val="0"/>
              </a:spcBef>
              <a:spcAft>
                <a:spcPts val="500"/>
              </a:spcAft>
              <a:buNone/>
            </a:pPr>
            <a:r>
              <a:rPr lang="es-GT" sz="2200" dirty="0">
                <a:latin typeface="AR CENA" panose="02000000000000000000" pitchFamily="2" charset="0"/>
              </a:rPr>
              <a:t> </a:t>
            </a:r>
            <a:r>
              <a:rPr lang="es-GT" sz="2200" dirty="0" smtClean="0">
                <a:latin typeface="AR CENA" panose="02000000000000000000" pitchFamily="2" charset="0"/>
              </a:rPr>
              <a:t>    cambios climáticos </a:t>
            </a:r>
            <a:r>
              <a:rPr lang="es-GT" sz="2200" dirty="0">
                <a:latin typeface="AR CENA" panose="02000000000000000000" pitchFamily="2" charset="0"/>
              </a:rPr>
              <a:t>locales y globales</a:t>
            </a:r>
            <a:r>
              <a:rPr lang="es-GT" sz="2200" dirty="0" smtClean="0">
                <a:latin typeface="AR CENA" panose="02000000000000000000" pitchFamily="2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500"/>
              </a:spcAft>
              <a:buNone/>
            </a:pPr>
            <a:endParaRPr lang="es-GT" sz="2200" dirty="0">
              <a:latin typeface="AR CENA" panose="02000000000000000000" pitchFamily="2" charset="0"/>
            </a:endParaRPr>
          </a:p>
          <a:p>
            <a:pPr algn="just">
              <a:spcBef>
                <a:spcPts val="0"/>
              </a:spcBef>
              <a:spcAft>
                <a:spcPts val="500"/>
              </a:spcAft>
            </a:pPr>
            <a:r>
              <a:rPr lang="es-GT" sz="2200" dirty="0" smtClean="0">
                <a:latin typeface="AR CENA" panose="02000000000000000000" pitchFamily="2" charset="0"/>
              </a:rPr>
              <a:t>Estos </a:t>
            </a:r>
            <a:r>
              <a:rPr lang="es-GT" sz="2200" dirty="0">
                <a:latin typeface="AR CENA" panose="02000000000000000000" pitchFamily="2" charset="0"/>
              </a:rPr>
              <a:t>cambios ambientales inducen </a:t>
            </a:r>
            <a:r>
              <a:rPr lang="es-GT" sz="2200" dirty="0" smtClean="0">
                <a:latin typeface="AR CENA" panose="02000000000000000000" pitchFamily="2" charset="0"/>
              </a:rPr>
              <a:t>cambios </a:t>
            </a:r>
            <a:r>
              <a:rPr lang="es-GT" sz="2200" dirty="0">
                <a:latin typeface="AR CENA" panose="02000000000000000000" pitchFamily="2" charset="0"/>
              </a:rPr>
              <a:t>en:</a:t>
            </a:r>
          </a:p>
          <a:p>
            <a:pPr marL="0" indent="0" algn="just">
              <a:spcBef>
                <a:spcPts val="0"/>
              </a:spcBef>
              <a:spcAft>
                <a:spcPts val="500"/>
              </a:spcAft>
              <a:buNone/>
            </a:pPr>
            <a:r>
              <a:rPr lang="es-GT" sz="2200" dirty="0" smtClean="0">
                <a:latin typeface="AR CENA" panose="02000000000000000000" pitchFamily="2" charset="0"/>
              </a:rPr>
              <a:t>      • </a:t>
            </a:r>
            <a:r>
              <a:rPr lang="es-GT" sz="2200" dirty="0">
                <a:latin typeface="AR CENA" panose="02000000000000000000" pitchFamily="2" charset="0"/>
              </a:rPr>
              <a:t>La cantidad de nieve añadida a la superficie</a:t>
            </a:r>
          </a:p>
          <a:p>
            <a:pPr marL="0" indent="0" algn="just">
              <a:spcBef>
                <a:spcPts val="0"/>
              </a:spcBef>
              <a:spcAft>
                <a:spcPts val="500"/>
              </a:spcAft>
              <a:buNone/>
            </a:pPr>
            <a:r>
              <a:rPr lang="es-GT" sz="2200" dirty="0" smtClean="0">
                <a:latin typeface="AR CENA" panose="02000000000000000000" pitchFamily="2" charset="0"/>
              </a:rPr>
              <a:t>         del glaciar.</a:t>
            </a:r>
            <a:endParaRPr lang="es-GT" sz="2200" dirty="0">
              <a:latin typeface="AR CENA" panose="02000000000000000000" pitchFamily="2" charset="0"/>
            </a:endParaRPr>
          </a:p>
          <a:p>
            <a:pPr marL="0" indent="0" algn="just">
              <a:spcBef>
                <a:spcPts val="0"/>
              </a:spcBef>
              <a:spcAft>
                <a:spcPts val="500"/>
              </a:spcAft>
              <a:buNone/>
            </a:pPr>
            <a:r>
              <a:rPr lang="es-GT" sz="2200" dirty="0" smtClean="0">
                <a:latin typeface="AR CENA" panose="02000000000000000000" pitchFamily="2" charset="0"/>
              </a:rPr>
              <a:t>      • </a:t>
            </a:r>
            <a:r>
              <a:rPr lang="es-GT" sz="2200" dirty="0">
                <a:latin typeface="AR CENA" panose="02000000000000000000" pitchFamily="2" charset="0"/>
              </a:rPr>
              <a:t>Cantidad de nieve que se pierde por </a:t>
            </a:r>
            <a:r>
              <a:rPr lang="es-GT" sz="2200" dirty="0" smtClean="0">
                <a:latin typeface="AR CENA" panose="02000000000000000000" pitchFamily="2" charset="0"/>
              </a:rPr>
              <a:t>fusión</a:t>
            </a:r>
          </a:p>
          <a:p>
            <a:pPr marL="0" indent="0" algn="just">
              <a:spcBef>
                <a:spcPts val="0"/>
              </a:spcBef>
              <a:spcAft>
                <a:spcPts val="500"/>
              </a:spcAft>
              <a:buNone/>
            </a:pPr>
            <a:r>
              <a:rPr lang="es-GT" sz="2200" dirty="0" smtClean="0">
                <a:latin typeface="AR CENA" panose="02000000000000000000" pitchFamily="2" charset="0"/>
              </a:rPr>
              <a:t>         y sublimación.</a:t>
            </a:r>
            <a:endParaRPr lang="es-GT" sz="2200" dirty="0">
              <a:latin typeface="AR CENA" panose="02000000000000000000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72816"/>
            <a:ext cx="3096344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789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sz="4000" dirty="0" smtClean="0">
                <a:latin typeface="AR CENA" panose="02000000000000000000" pitchFamily="2" charset="0"/>
              </a:rPr>
              <a:t>Mapa de glaciares en el mundo</a:t>
            </a:r>
            <a:endParaRPr lang="es-GT" sz="4000" dirty="0">
              <a:latin typeface="AR CENA" panose="02000000000000000000" pitchFamily="2" charset="0"/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8370930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945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>
                <a:latin typeface="AR CENA" panose="02000000000000000000" pitchFamily="2" charset="0"/>
              </a:rPr>
              <a:t>Evidencias del retroceso de los glaciares</a:t>
            </a:r>
            <a:endParaRPr lang="es-GT" dirty="0">
              <a:latin typeface="AR CENA" panose="02000000000000000000" pitchFamily="2" charset="0"/>
            </a:endParaRPr>
          </a:p>
        </p:txBody>
      </p:sp>
      <p:pic>
        <p:nvPicPr>
          <p:cNvPr id="5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022835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820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1368660" y="2888940"/>
            <a:ext cx="4968552" cy="864096"/>
          </a:xfrm>
        </p:spPr>
        <p:txBody>
          <a:bodyPr/>
          <a:lstStyle/>
          <a:p>
            <a:pPr algn="ctr"/>
            <a:r>
              <a:rPr lang="es-GT" sz="6000" dirty="0" smtClean="0">
                <a:latin typeface="AR CENA" panose="02000000000000000000" pitchFamily="2" charset="0"/>
              </a:rPr>
              <a:t>S o l u c i o n e s</a:t>
            </a:r>
            <a:endParaRPr lang="es-GT" sz="6000" dirty="0">
              <a:latin typeface="AR CENA" panose="020000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4664"/>
            <a:ext cx="5616624" cy="619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989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 smtClean="0">
                <a:latin typeface="AR CENA" panose="02000000000000000000" pitchFamily="2" charset="0"/>
              </a:rPr>
              <a:t>OBJETIVOS</a:t>
            </a:r>
            <a:endParaRPr lang="es-GT" sz="3600" dirty="0">
              <a:latin typeface="AR CENA" panose="020000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sz="2800" dirty="0" smtClean="0">
                <a:latin typeface="AR CENA" panose="02000000000000000000" pitchFamily="2" charset="0"/>
              </a:rPr>
              <a:t>Diferenciar entre erosión y </a:t>
            </a:r>
            <a:r>
              <a:rPr lang="es-GT" sz="2800" dirty="0" err="1" smtClean="0">
                <a:latin typeface="AR CENA" panose="02000000000000000000" pitchFamily="2" charset="0"/>
              </a:rPr>
              <a:t>depositación</a:t>
            </a:r>
            <a:r>
              <a:rPr lang="es-GT" sz="2800" dirty="0" smtClean="0">
                <a:latin typeface="AR CENA" panose="02000000000000000000" pitchFamily="2" charset="0"/>
              </a:rPr>
              <a:t>.</a:t>
            </a:r>
          </a:p>
          <a:p>
            <a:r>
              <a:rPr lang="es-GT" sz="2800" dirty="0" smtClean="0">
                <a:latin typeface="AR CENA" panose="02000000000000000000" pitchFamily="2" charset="0"/>
              </a:rPr>
              <a:t>Comparar y contrastar lo que es desprendimiento, corrimiento,  derrubio de rocas y corrientes de lodo.</a:t>
            </a:r>
          </a:p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1236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844824"/>
            <a:ext cx="7848872" cy="2664296"/>
          </a:xfrm>
        </p:spPr>
        <p:txBody>
          <a:bodyPr/>
          <a:lstStyle/>
          <a:p>
            <a:pPr algn="ctr"/>
            <a:r>
              <a:rPr lang="es-GT" sz="7200" dirty="0" smtClean="0">
                <a:latin typeface="AR CENA" panose="02000000000000000000" pitchFamily="2" charset="0"/>
              </a:rPr>
              <a:t>L A  </a:t>
            </a:r>
            <a:r>
              <a:rPr lang="es-GT" sz="7200" dirty="0" err="1" smtClean="0">
                <a:latin typeface="AR CENA" panose="02000000000000000000" pitchFamily="2" charset="0"/>
              </a:rPr>
              <a:t>A</a:t>
            </a:r>
            <a:r>
              <a:rPr lang="es-GT" sz="7200" dirty="0" smtClean="0">
                <a:latin typeface="AR CENA" panose="02000000000000000000" pitchFamily="2" charset="0"/>
              </a:rPr>
              <a:t> N T Á R T I D A  Y   E L </a:t>
            </a:r>
            <a:br>
              <a:rPr lang="es-GT" sz="7200" dirty="0" smtClean="0">
                <a:latin typeface="AR CENA" panose="02000000000000000000" pitchFamily="2" charset="0"/>
              </a:rPr>
            </a:br>
            <a:r>
              <a:rPr lang="es-GT" sz="7200" dirty="0" smtClean="0">
                <a:latin typeface="AR CENA" panose="02000000000000000000" pitchFamily="2" charset="0"/>
              </a:rPr>
              <a:t>R E T R O C E S O</a:t>
            </a:r>
            <a:endParaRPr lang="es-GT" sz="72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6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>
                <a:latin typeface="AR CENA" panose="02000000000000000000" pitchFamily="2" charset="0"/>
              </a:rPr>
              <a:t>Erosión causada por el viento</a:t>
            </a:r>
            <a:endParaRPr lang="es-GT" dirty="0">
              <a:latin typeface="AR CENA" panose="020000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6480720" cy="4860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98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125113" cy="924475"/>
          </a:xfrm>
        </p:spPr>
        <p:txBody>
          <a:bodyPr/>
          <a:lstStyle/>
          <a:p>
            <a:r>
              <a:rPr lang="es-GT" sz="4400" dirty="0" smtClean="0">
                <a:latin typeface="AR CENA" panose="02000000000000000000" pitchFamily="2" charset="0"/>
              </a:rPr>
              <a:t>Objetivos</a:t>
            </a:r>
            <a:endParaRPr lang="es-GT" sz="4400" dirty="0">
              <a:latin typeface="AR CENA" panose="020000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GT" sz="3200" dirty="0" smtClean="0">
                <a:latin typeface="AR CENA" panose="02000000000000000000" pitchFamily="2" charset="0"/>
              </a:rPr>
              <a:t>Diferenciar cómo causa deflación y abrasión el viento.</a:t>
            </a:r>
          </a:p>
          <a:p>
            <a:r>
              <a:rPr lang="es-GT" sz="3200" dirty="0" smtClean="0">
                <a:latin typeface="AR CENA" panose="02000000000000000000" pitchFamily="2" charset="0"/>
              </a:rPr>
              <a:t>Reconocer cómo se forman el loes y las dunas</a:t>
            </a:r>
            <a:endParaRPr lang="es-GT" sz="32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1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>
                <a:latin typeface="AR CENA" panose="02000000000000000000" pitchFamily="2" charset="0"/>
              </a:rPr>
              <a:t>Causas de la erosión por viento</a:t>
            </a:r>
            <a:endParaRPr lang="es-GT" dirty="0">
              <a:latin typeface="AR CENA" panose="020000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GT" sz="2400" dirty="0" smtClean="0">
                <a:solidFill>
                  <a:srgbClr val="00B050"/>
                </a:solidFill>
                <a:latin typeface="AR CENA" panose="02000000000000000000" pitchFamily="2" charset="0"/>
              </a:rPr>
              <a:t>Deflación.</a:t>
            </a:r>
            <a:r>
              <a:rPr lang="es-GT" sz="2400" dirty="0" smtClean="0">
                <a:latin typeface="AR CENA" panose="02000000000000000000" pitchFamily="2" charset="0"/>
              </a:rPr>
              <a:t> Proceso de desgaste del suelo en donde el viento sopla sedimentos sueltos como limo y arena.</a:t>
            </a:r>
          </a:p>
          <a:p>
            <a:pPr algn="just"/>
            <a:r>
              <a:rPr lang="es-GT" sz="2400" dirty="0" smtClean="0">
                <a:solidFill>
                  <a:srgbClr val="00B050"/>
                </a:solidFill>
                <a:latin typeface="AR CENA" panose="02000000000000000000" pitchFamily="2" charset="0"/>
              </a:rPr>
              <a:t>Tormentas de arena.</a:t>
            </a:r>
            <a:r>
              <a:rPr lang="es-GT" sz="2400" dirty="0" smtClean="0">
                <a:latin typeface="AR CENA" panose="02000000000000000000" pitchFamily="2" charset="0"/>
              </a:rPr>
              <a:t> Nube de arena que se mueve a ras del suelo llevando gran cantidad de granos de arena.</a:t>
            </a:r>
            <a:endParaRPr lang="es-GT" sz="2400" dirty="0">
              <a:latin typeface="AR CENA" panose="02000000000000000000" pitchFamily="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GT" sz="2400" dirty="0" smtClean="0">
                <a:solidFill>
                  <a:srgbClr val="00B050"/>
                </a:solidFill>
                <a:latin typeface="AR CENA" panose="02000000000000000000" pitchFamily="2" charset="0"/>
              </a:rPr>
              <a:t>Abrasión.</a:t>
            </a:r>
            <a:r>
              <a:rPr lang="es-GT" sz="2400" dirty="0" smtClean="0">
                <a:latin typeface="AR CENA" panose="02000000000000000000" pitchFamily="2" charset="0"/>
              </a:rPr>
              <a:t> Proceso de erosión de la roca por raspado y desgaste del viento con sedimentos.</a:t>
            </a:r>
          </a:p>
          <a:p>
            <a:pPr algn="just"/>
            <a:r>
              <a:rPr lang="es-GT" sz="2400" dirty="0" smtClean="0">
                <a:solidFill>
                  <a:srgbClr val="00B050"/>
                </a:solidFill>
                <a:latin typeface="AR CENA" panose="02000000000000000000" pitchFamily="2" charset="0"/>
              </a:rPr>
              <a:t>Tormentas de polvo. </a:t>
            </a:r>
            <a:r>
              <a:rPr lang="es-GT" sz="2400" dirty="0" smtClean="0">
                <a:latin typeface="AR CENA" panose="02000000000000000000" pitchFamily="2" charset="0"/>
              </a:rPr>
              <a:t>Nube que contiene limo y arena unidas que se elevan en la atmosfera. Pueden viajar cientos de kilómetros. </a:t>
            </a:r>
          </a:p>
          <a:p>
            <a:pPr algn="just"/>
            <a:endParaRPr lang="es-GT" sz="24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1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4400" dirty="0" smtClean="0">
                <a:latin typeface="AR CENA" panose="02000000000000000000" pitchFamily="2" charset="0"/>
              </a:rPr>
              <a:t>Reducción de la erosión por viento</a:t>
            </a:r>
            <a:endParaRPr lang="es-GT" sz="4400" dirty="0">
              <a:latin typeface="AR CENA" panose="020000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GT" sz="2400" dirty="0" smtClean="0">
                <a:solidFill>
                  <a:srgbClr val="FF0000"/>
                </a:solidFill>
                <a:latin typeface="AR CENA" panose="02000000000000000000" pitchFamily="2" charset="0"/>
              </a:rPr>
              <a:t>Rompe vientos: </a:t>
            </a:r>
            <a:r>
              <a:rPr lang="es-GT" sz="2400" dirty="0" smtClean="0">
                <a:latin typeface="AR CENA" panose="02000000000000000000" pitchFamily="2" charset="0"/>
              </a:rPr>
              <a:t>Sembrar arboles a lo largo de los campos de cultivo reduce la energía del movimiento del viento. Esto aumenta el nivel de humedad del suelo.</a:t>
            </a:r>
          </a:p>
          <a:p>
            <a:endParaRPr lang="es-GT" sz="2400" dirty="0"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s-GT" sz="2400" dirty="0" smtClean="0"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s-GT" sz="2400" dirty="0">
              <a:latin typeface="AR CENA" panose="02000000000000000000" pitchFamily="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GT" sz="2400" dirty="0" smtClean="0">
                <a:solidFill>
                  <a:srgbClr val="FF0000"/>
                </a:solidFill>
                <a:latin typeface="AR CENA" panose="02000000000000000000" pitchFamily="2" charset="0"/>
              </a:rPr>
              <a:t>Raíces:</a:t>
            </a:r>
            <a:r>
              <a:rPr lang="es-GT" sz="2400" dirty="0" smtClean="0">
                <a:latin typeface="AR CENA" panose="02000000000000000000" pitchFamily="2" charset="0"/>
              </a:rPr>
              <a:t> Sembrar plantas con raíces fibrosas reduce la erosión. El pasto es un ejemplo de este tipo de plantas. </a:t>
            </a:r>
          </a:p>
          <a:p>
            <a:endParaRPr lang="es-GT" sz="2400" dirty="0">
              <a:latin typeface="AR CENA" panose="02000000000000000000" pitchFamily="2" charset="0"/>
            </a:endParaRPr>
          </a:p>
          <a:p>
            <a:endParaRPr lang="es-GT" sz="2400" dirty="0" smtClean="0"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s-GT" sz="2400" dirty="0" smtClean="0">
              <a:latin typeface="AR CENA" panose="02000000000000000000" pitchFamily="2" charset="0"/>
            </a:endParaRPr>
          </a:p>
          <a:p>
            <a:endParaRPr lang="es-GT" sz="2400" dirty="0">
              <a:latin typeface="AR CENA" panose="02000000000000000000" pitchFamily="2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4221088"/>
            <a:ext cx="3004147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7" y="4005064"/>
            <a:ext cx="3039692" cy="229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430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4400" dirty="0" err="1" smtClean="0">
                <a:latin typeface="AR CENA" panose="02000000000000000000" pitchFamily="2" charset="0"/>
              </a:rPr>
              <a:t>Depositación</a:t>
            </a:r>
            <a:r>
              <a:rPr lang="es-GT" sz="4400" dirty="0" smtClean="0">
                <a:latin typeface="AR CENA" panose="02000000000000000000" pitchFamily="2" charset="0"/>
              </a:rPr>
              <a:t> por el viento</a:t>
            </a:r>
            <a:endParaRPr lang="es-GT" sz="4400" dirty="0">
              <a:latin typeface="AR CENA" panose="020000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GT" sz="2400" dirty="0" smtClean="0">
                <a:solidFill>
                  <a:srgbClr val="FF0000"/>
                </a:solidFill>
                <a:latin typeface="AR CENA" panose="02000000000000000000" pitchFamily="2" charset="0"/>
              </a:rPr>
              <a:t>Loes:</a:t>
            </a:r>
            <a:r>
              <a:rPr lang="es-GT" sz="2400" dirty="0" smtClean="0">
                <a:latin typeface="AR CENA" panose="02000000000000000000" pitchFamily="2" charset="0"/>
              </a:rPr>
              <a:t> Es una acumulación de sedimentos depositados por el viento.</a:t>
            </a:r>
          </a:p>
          <a:p>
            <a:endParaRPr lang="es-GT" sz="2400" dirty="0"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s-GT" sz="2400" dirty="0" smtClean="0"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s-GT" sz="2400" dirty="0">
              <a:latin typeface="AR CENA" panose="02000000000000000000" pitchFamily="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GT" sz="2400" dirty="0" smtClean="0">
                <a:solidFill>
                  <a:srgbClr val="FF0000"/>
                </a:solidFill>
                <a:latin typeface="AR CENA" panose="02000000000000000000" pitchFamily="2" charset="0"/>
              </a:rPr>
              <a:t>Dunas:</a:t>
            </a:r>
            <a:r>
              <a:rPr lang="es-GT" sz="2400" dirty="0" smtClean="0">
                <a:latin typeface="AR CENA" panose="02000000000000000000" pitchFamily="2" charset="0"/>
              </a:rPr>
              <a:t> Montículo de sedimentos a la deriva por el viento. </a:t>
            </a:r>
          </a:p>
          <a:p>
            <a:pPr marL="0" indent="0">
              <a:buNone/>
            </a:pPr>
            <a:endParaRPr lang="es-GT" sz="2400" dirty="0" smtClean="0"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s-GT" sz="2400" dirty="0" smtClean="0">
              <a:latin typeface="AR CENA" panose="02000000000000000000" pitchFamily="2" charset="0"/>
            </a:endParaRPr>
          </a:p>
          <a:p>
            <a:endParaRPr lang="es-GT" sz="2400" dirty="0">
              <a:latin typeface="AR CENA" panose="02000000000000000000" pitchFamily="2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3861048"/>
            <a:ext cx="320592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3873226"/>
            <a:ext cx="3056103" cy="2292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42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352928" cy="924475"/>
          </a:xfrm>
        </p:spPr>
        <p:txBody>
          <a:bodyPr/>
          <a:lstStyle/>
          <a:p>
            <a:pPr algn="ctr"/>
            <a:r>
              <a:rPr lang="es-GT" sz="9600" dirty="0" smtClean="0">
                <a:latin typeface="AR CENA" panose="02000000000000000000" pitchFamily="2" charset="0"/>
              </a:rPr>
              <a:t>T O R M E N T A S </a:t>
            </a:r>
            <a:br>
              <a:rPr lang="es-GT" sz="9600" dirty="0" smtClean="0">
                <a:latin typeface="AR CENA" panose="02000000000000000000" pitchFamily="2" charset="0"/>
              </a:rPr>
            </a:br>
            <a:r>
              <a:rPr lang="es-GT" sz="9600" dirty="0" smtClean="0">
                <a:latin typeface="AR CENA" panose="02000000000000000000" pitchFamily="2" charset="0"/>
              </a:rPr>
              <a:t>D E </a:t>
            </a:r>
            <a:br>
              <a:rPr lang="es-GT" sz="9600" dirty="0" smtClean="0">
                <a:latin typeface="AR CENA" panose="02000000000000000000" pitchFamily="2" charset="0"/>
              </a:rPr>
            </a:br>
            <a:r>
              <a:rPr lang="es-GT" sz="9600" dirty="0" smtClean="0">
                <a:latin typeface="AR CENA" panose="02000000000000000000" pitchFamily="2" charset="0"/>
              </a:rPr>
              <a:t>A R E N A</a:t>
            </a:r>
            <a:endParaRPr lang="es-GT" sz="96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5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 smtClean="0">
                <a:latin typeface="AR CENA" panose="02000000000000000000" pitchFamily="2" charset="0"/>
              </a:rPr>
              <a:t>Actividad práctica…1</a:t>
            </a:r>
            <a:endParaRPr lang="es-GT" sz="3600" dirty="0">
              <a:latin typeface="AR CENA" panose="020000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772816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GT" sz="6600" dirty="0" smtClean="0"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es-GT" sz="6600" dirty="0" smtClean="0">
                <a:latin typeface="AR CENA" panose="02000000000000000000" pitchFamily="2" charset="0"/>
              </a:rPr>
              <a:t>¿Cómo se podría mover algo sin tocarlo?</a:t>
            </a:r>
          </a:p>
          <a:p>
            <a:pPr marL="0" indent="0">
              <a:buNone/>
            </a:pPr>
            <a:endParaRPr lang="es-GT" sz="2800" dirty="0"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s-GT" sz="2800" dirty="0" smtClean="0"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s-GT" sz="2800" dirty="0"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s-GT" sz="28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8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3" y="836713"/>
            <a:ext cx="7125112" cy="502208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s-GT" sz="2800" dirty="0" smtClean="0">
                <a:latin typeface="AR CENA" panose="02000000000000000000" pitchFamily="2" charset="0"/>
              </a:rPr>
              <a:t>Colocar una pequeña cantidad del material proporcionado en uno de los extremos de la tapa.</a:t>
            </a:r>
          </a:p>
          <a:p>
            <a:pPr marL="457200" indent="-457200">
              <a:buAutoNum type="arabicPeriod"/>
            </a:pPr>
            <a:r>
              <a:rPr lang="es-GT" sz="2800" dirty="0" smtClean="0">
                <a:latin typeface="AR CENA" panose="02000000000000000000" pitchFamily="2" charset="0"/>
              </a:rPr>
              <a:t>Mover el sedimento hacia el otro extremo  de la tapa, sin tocarlo con las manos. Puede tocar y manipular la tapa.</a:t>
            </a:r>
          </a:p>
          <a:p>
            <a:pPr marL="457200" indent="-457200">
              <a:buAutoNum type="arabicPeriod"/>
            </a:pPr>
            <a:r>
              <a:rPr lang="es-GT" sz="2800" dirty="0" smtClean="0">
                <a:latin typeface="AR CENA" panose="02000000000000000000" pitchFamily="2" charset="0"/>
              </a:rPr>
              <a:t>Presentar diferentes estrategias, por lo menos dos, de cómo se realizó el movimiento del sedimento. </a:t>
            </a:r>
          </a:p>
          <a:p>
            <a:pPr marL="457200" indent="-457200">
              <a:buAutoNum type="arabicPeriod"/>
            </a:pPr>
            <a:r>
              <a:rPr lang="es-GT" sz="2800" dirty="0" smtClean="0">
                <a:latin typeface="AR CENA" panose="02000000000000000000" pitchFamily="2" charset="0"/>
              </a:rPr>
              <a:t>Tiempo estimado 2 minutos.</a:t>
            </a:r>
            <a:endParaRPr lang="es-GT" sz="28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 smtClean="0">
                <a:latin typeface="AR CENA" panose="02000000000000000000" pitchFamily="2" charset="0"/>
              </a:rPr>
              <a:t>Actividad práctica…2</a:t>
            </a:r>
            <a:endParaRPr lang="es-GT" sz="3600" dirty="0">
              <a:latin typeface="AR CENA" panose="020000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772816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GT" sz="6600" dirty="0" smtClean="0"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es-GT" sz="6600" dirty="0" smtClean="0">
                <a:latin typeface="AR CENA" panose="02000000000000000000" pitchFamily="2" charset="0"/>
              </a:rPr>
              <a:t>¿Cómo se mueven los glaciares?</a:t>
            </a:r>
          </a:p>
          <a:p>
            <a:pPr marL="0" indent="0">
              <a:buNone/>
            </a:pPr>
            <a:endParaRPr lang="es-GT" sz="2800" dirty="0"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s-GT" sz="2800" dirty="0" smtClean="0"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s-GT" sz="2800" dirty="0"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s-GT" sz="28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5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>
                <a:latin typeface="AR CENA" panose="02000000000000000000" pitchFamily="2" charset="0"/>
              </a:rPr>
              <a:t>ACTIVIDAD PRÁCTICA…2</a:t>
            </a:r>
            <a:endParaRPr lang="es-GT" dirty="0">
              <a:latin typeface="AR CENA" panose="020000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56793"/>
            <a:ext cx="8136903" cy="4608512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s-GT" sz="2400" dirty="0" smtClean="0">
                <a:latin typeface="AR CENA" panose="02000000000000000000" pitchFamily="2" charset="0"/>
              </a:rPr>
              <a:t>Colocar a la bandeja arena, una capa de 1-2 cm aproximadamente.</a:t>
            </a:r>
          </a:p>
          <a:p>
            <a:pPr>
              <a:buAutoNum type="arabicPeriod"/>
            </a:pPr>
            <a:r>
              <a:rPr lang="es-GT" sz="2400" dirty="0" smtClean="0">
                <a:latin typeface="AR CENA" panose="02000000000000000000" pitchFamily="2" charset="0"/>
              </a:rPr>
              <a:t>Colocar uno de los extremos de la bandeja sobre libros o cuadernos. Una altura aproximada de 10 cm.</a:t>
            </a:r>
          </a:p>
          <a:p>
            <a:pPr>
              <a:buAutoNum type="arabicPeriod"/>
            </a:pPr>
            <a:r>
              <a:rPr lang="es-GT" sz="2400" dirty="0" smtClean="0">
                <a:latin typeface="AR CENA" panose="02000000000000000000" pitchFamily="2" charset="0"/>
              </a:rPr>
              <a:t>Realizar un canal en el centro de la bandeja en la arena. Anotar el ancho del mismo.</a:t>
            </a:r>
          </a:p>
          <a:p>
            <a:pPr>
              <a:buAutoNum type="arabicPeriod"/>
            </a:pPr>
            <a:r>
              <a:rPr lang="es-GT" sz="2400" dirty="0" smtClean="0">
                <a:latin typeface="AR CENA" panose="02000000000000000000" pitchFamily="2" charset="0"/>
              </a:rPr>
              <a:t>Colocar el bloque de hielo en la superficie de la bandeja que está inclinada.</a:t>
            </a:r>
          </a:p>
          <a:p>
            <a:pPr>
              <a:buAutoNum type="arabicPeriod"/>
            </a:pPr>
            <a:r>
              <a:rPr lang="es-GT" sz="2400" dirty="0" smtClean="0">
                <a:latin typeface="AR CENA" panose="02000000000000000000" pitchFamily="2" charset="0"/>
              </a:rPr>
              <a:t>Deslizar el bloque de hielo hacia abajo hasta la mitad de la bandeja. </a:t>
            </a:r>
          </a:p>
          <a:p>
            <a:pPr>
              <a:buAutoNum type="arabicPeriod"/>
            </a:pPr>
            <a:r>
              <a:rPr lang="es-GT" sz="2400" dirty="0" smtClean="0">
                <a:latin typeface="AR CENA" panose="02000000000000000000" pitchFamily="2" charset="0"/>
              </a:rPr>
              <a:t>Anotar lo que ocurrido después de 10, 20, 30 y 40 minutos.</a:t>
            </a:r>
            <a:r>
              <a:rPr lang="es-GT" sz="2400" dirty="0" smtClean="0"/>
              <a:t> </a:t>
            </a:r>
            <a:endParaRPr lang="es-GT" sz="2400" dirty="0"/>
          </a:p>
        </p:txBody>
      </p:sp>
    </p:spTree>
    <p:extLst>
      <p:ext uri="{BB962C8B-B14F-4D97-AF65-F5344CB8AC3E}">
        <p14:creationId xmlns:p14="http://schemas.microsoft.com/office/powerpoint/2010/main" val="75186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 smtClean="0">
                <a:solidFill>
                  <a:srgbClr val="92D050"/>
                </a:solidFill>
                <a:latin typeface="AR CENA" panose="02000000000000000000" pitchFamily="2" charset="0"/>
              </a:rPr>
              <a:t>EROSIÓN Y DEPOSITACIÓN</a:t>
            </a:r>
            <a:endParaRPr lang="es-GT" sz="3600" dirty="0">
              <a:solidFill>
                <a:srgbClr val="92D050"/>
              </a:solidFill>
              <a:latin typeface="AR CENA" panose="020000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GT" sz="3600" dirty="0" smtClean="0">
                <a:solidFill>
                  <a:srgbClr val="00B050"/>
                </a:solidFill>
                <a:latin typeface="AR CENA" panose="02000000000000000000" pitchFamily="2" charset="0"/>
              </a:rPr>
              <a:t>EROSIÓN:</a:t>
            </a:r>
            <a:r>
              <a:rPr lang="es-GT" sz="3600" dirty="0" smtClean="0">
                <a:latin typeface="AR CENA" panose="02000000000000000000" pitchFamily="2" charset="0"/>
              </a:rPr>
              <a:t> Es un proceso que desgasta los materiales superficiales y los mueve de un sitio a otro.</a:t>
            </a:r>
          </a:p>
          <a:p>
            <a:pPr marL="0" indent="0">
              <a:buNone/>
            </a:pPr>
            <a:r>
              <a:rPr lang="es-GT" sz="3600" dirty="0" smtClean="0">
                <a:solidFill>
                  <a:srgbClr val="00B050"/>
                </a:solidFill>
                <a:latin typeface="AR CENA" panose="02000000000000000000" pitchFamily="2" charset="0"/>
              </a:rPr>
              <a:t>DEPOSITACIÓN:</a:t>
            </a:r>
            <a:r>
              <a:rPr lang="es-GT" sz="3600" dirty="0" smtClean="0">
                <a:latin typeface="AR CENA" panose="02000000000000000000" pitchFamily="2" charset="0"/>
              </a:rPr>
              <a:t> Lugar a donde llega el material después de un movimiento de masas.</a:t>
            </a:r>
            <a:endParaRPr lang="es-GT" sz="36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1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25113" cy="924475"/>
          </a:xfrm>
        </p:spPr>
        <p:txBody>
          <a:bodyPr/>
          <a:lstStyle/>
          <a:p>
            <a:r>
              <a:rPr lang="es-GT" sz="4400" dirty="0" smtClean="0">
                <a:latin typeface="AR CENA" panose="02000000000000000000" pitchFamily="2" charset="0"/>
              </a:rPr>
              <a:t>Desprendimientos</a:t>
            </a:r>
            <a:endParaRPr lang="es-GT" sz="4400" dirty="0">
              <a:latin typeface="AR CENA" panose="020000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04864"/>
            <a:ext cx="482378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CuadroTexto"/>
          <p:cNvSpPr txBox="1"/>
          <p:nvPr/>
        </p:nvSpPr>
        <p:spPr>
          <a:xfrm>
            <a:off x="899592" y="1844824"/>
            <a:ext cx="2376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400" dirty="0" smtClean="0">
                <a:latin typeface="AR CENA" panose="02000000000000000000" pitchFamily="2" charset="0"/>
              </a:rPr>
              <a:t>Ocurre cuando una masa de material se mueve hacia abajo por una superficie curva.</a:t>
            </a:r>
          </a:p>
          <a:p>
            <a:pPr algn="just"/>
            <a:r>
              <a:rPr lang="es-GT" sz="2400" dirty="0" smtClean="0">
                <a:latin typeface="AR CENA" panose="02000000000000000000" pitchFamily="2" charset="0"/>
              </a:rPr>
              <a:t>Pendientes muy empinadas, la base no soporta la roca y se deslizan como una sola masa.</a:t>
            </a:r>
            <a:endParaRPr lang="es-GT" sz="24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4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Veran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an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TM01972873[[fn=Verano]]</Template>
  <TotalTime>2129</TotalTime>
  <Words>956</Words>
  <Application>Microsoft Office PowerPoint</Application>
  <PresentationFormat>Presentación en pantalla (4:3)</PresentationFormat>
  <Paragraphs>110</Paragraphs>
  <Slides>36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Verano</vt:lpstr>
      <vt:lpstr>FUERZAS EROSIVAS</vt:lpstr>
      <vt:lpstr>Erosión por gravedad</vt:lpstr>
      <vt:lpstr>OBJETIVOS</vt:lpstr>
      <vt:lpstr>Actividad práctica…1</vt:lpstr>
      <vt:lpstr>Presentación de PowerPoint</vt:lpstr>
      <vt:lpstr>Actividad práctica…2</vt:lpstr>
      <vt:lpstr>ACTIVIDAD PRÁCTICA…2</vt:lpstr>
      <vt:lpstr>EROSIÓN Y DEPOSITACIÓN</vt:lpstr>
      <vt:lpstr>Desprendimientos</vt:lpstr>
      <vt:lpstr>Corrimientos</vt:lpstr>
      <vt:lpstr>Derrubios</vt:lpstr>
      <vt:lpstr>Corrientes de lodo</vt:lpstr>
      <vt:lpstr>Consecuencias… </vt:lpstr>
      <vt:lpstr>Soluciones…</vt:lpstr>
      <vt:lpstr>Presentación de PowerPoint</vt:lpstr>
      <vt:lpstr>Presentación de PowerPoint</vt:lpstr>
      <vt:lpstr>Últimas noticias en Guatemala</vt:lpstr>
      <vt:lpstr>D E R R U M B E S E N  G U A T E M A L A</vt:lpstr>
      <vt:lpstr>Erosión por Glaciares</vt:lpstr>
      <vt:lpstr>OBJETIVOS</vt:lpstr>
      <vt:lpstr>Zona de glaciares continentales</vt:lpstr>
      <vt:lpstr>Tipos de glaciares</vt:lpstr>
      <vt:lpstr>ACTIVIDAD PRÁCTICA…3</vt:lpstr>
      <vt:lpstr>Presentación de PowerPoint</vt:lpstr>
      <vt:lpstr>I M P O R T A N C I A D E    L O S   G L A C I A R E S</vt:lpstr>
      <vt:lpstr>Glaciares en retroceso</vt:lpstr>
      <vt:lpstr>Mapa de glaciares en el mundo</vt:lpstr>
      <vt:lpstr>Evidencias del retroceso de los glaciares</vt:lpstr>
      <vt:lpstr>S o l u c i o n e s</vt:lpstr>
      <vt:lpstr>L A  A N T Á R T I D A  Y   E L  R E T R O C E S O</vt:lpstr>
      <vt:lpstr>Erosión causada por el viento</vt:lpstr>
      <vt:lpstr>Objetivos</vt:lpstr>
      <vt:lpstr>Causas de la erosión por viento</vt:lpstr>
      <vt:lpstr>Reducción de la erosión por viento</vt:lpstr>
      <vt:lpstr>Depositación por el viento</vt:lpstr>
      <vt:lpstr>T O R M E N T A S  D E  A R E N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Vilma Melgar</dc:creator>
  <cp:lastModifiedBy>Vilma Melgar</cp:lastModifiedBy>
  <cp:revision>65</cp:revision>
  <dcterms:created xsi:type="dcterms:W3CDTF">2017-10-11T03:23:32Z</dcterms:created>
  <dcterms:modified xsi:type="dcterms:W3CDTF">2017-11-01T20:43:24Z</dcterms:modified>
</cp:coreProperties>
</file>